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1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 b="def" i="def"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ítulo y sub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 del título"/>
          <p:cNvSpPr txBox="1"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12" name="Nivel de texto 1…"/>
          <p:cNvSpPr txBox="1"/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1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i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 Juan López"/>
          <p:cNvSpPr txBox="1"/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i="1" sz="2400"/>
            </a:lvl1pPr>
          </a:lstStyle>
          <a:p>
            <a:pPr/>
            <a:r>
              <a:t>– Juan López</a:t>
            </a:r>
          </a:p>
        </p:txBody>
      </p:sp>
      <p:sp>
        <p:nvSpPr>
          <p:cNvPr id="94" name="“Escribir una cita aquí”"/>
          <p:cNvSpPr txBox="1"/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pPr/>
            <a:r>
              <a:t>“Escribir una cita aquí” </a:t>
            </a:r>
          </a:p>
        </p:txBody>
      </p:sp>
      <p:sp>
        <p:nvSpPr>
          <p:cNvPr id="95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n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horizont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n"/>
          <p:cNvSpPr/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Texto del título"/>
          <p:cNvSpPr txBox="1"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Texto del título</a:t>
            </a:r>
          </a:p>
        </p:txBody>
      </p:sp>
      <p:sp>
        <p:nvSpPr>
          <p:cNvPr id="22" name="Nivel de texto 1…"/>
          <p:cNvSpPr txBox="1"/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23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centr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o del título"/>
          <p:cNvSpPr txBox="1"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3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Foto (vertical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n"/>
          <p:cNvSpPr/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Texto del título"/>
          <p:cNvSpPr txBox="1"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Texto del título</a:t>
            </a:r>
          </a:p>
        </p:txBody>
      </p:sp>
      <p:sp>
        <p:nvSpPr>
          <p:cNvPr id="40" name="Nivel de texto 1…"/>
          <p:cNvSpPr txBox="1"/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1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(arrib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49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 y 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57" name="Nivel de texto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58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ítulo, viñetas y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n"/>
          <p:cNvSpPr/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Texto del título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Texto del título</a:t>
            </a:r>
          </a:p>
        </p:txBody>
      </p:sp>
      <p:sp>
        <p:nvSpPr>
          <p:cNvPr id="67" name="Nivel de texto 1…"/>
          <p:cNvSpPr txBox="1"/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68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Viñet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Nivel de texto 1…"/>
          <p:cNvSpPr txBox="1"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7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3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n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Imagen"/>
          <p:cNvSpPr/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Imagen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Número de diapositiva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 del título"/>
          <p:cNvSpPr txBox="1"/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Texto del título</a:t>
            </a:r>
          </a:p>
        </p:txBody>
      </p:sp>
      <p:sp>
        <p:nvSpPr>
          <p:cNvPr id="3" name="Nivel de texto 1…"/>
          <p:cNvSpPr txBox="1"/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Nivel de texto 1</a:t>
            </a:r>
          </a:p>
          <a:p>
            <a:pPr lvl="1"/>
            <a:r>
              <a:t>Nivel de texto 2</a:t>
            </a:r>
          </a:p>
          <a:p>
            <a:pPr lvl="2"/>
            <a:r>
              <a:t>Nivel de texto 3</a:t>
            </a:r>
          </a:p>
          <a:p>
            <a:pPr lvl="3"/>
            <a:r>
              <a:t>Nivel de texto 4</a:t>
            </a:r>
          </a:p>
          <a:p>
            <a:pPr lvl="4"/>
            <a:r>
              <a:t>Nivel de texto 5</a:t>
            </a:r>
          </a:p>
        </p:txBody>
      </p:sp>
      <p:sp>
        <p:nvSpPr>
          <p:cNvPr id="4" name="Número de diapositiva"/>
          <p:cNvSpPr txBox="1"/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b="0" sz="160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b="0" baseline="0" cap="none" i="0" spc="0" strike="noStrike" sz="3200" u="none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Relationship Id="rId3" Type="http://schemas.openxmlformats.org/officeDocument/2006/relationships/image" Target="../media/image2.tif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tif"/><Relationship Id="rId3" Type="http://schemas.openxmlformats.org/officeDocument/2006/relationships/image" Target="../media/image17.tif"/><Relationship Id="rId4" Type="http://schemas.openxmlformats.org/officeDocument/2006/relationships/image" Target="../media/image18.tif"/><Relationship Id="rId5" Type="http://schemas.openxmlformats.org/officeDocument/2006/relationships/image" Target="../media/image19.tif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0.tif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tif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Relationship Id="rId3" Type="http://schemas.openxmlformats.org/officeDocument/2006/relationships/image" Target="../media/image6.tif"/><Relationship Id="rId4" Type="http://schemas.openxmlformats.org/officeDocument/2006/relationships/image" Target="../media/image7.tif"/><Relationship Id="rId5" Type="http://schemas.openxmlformats.org/officeDocument/2006/relationships/image" Target="../media/image8.tif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tif"/><Relationship Id="rId3" Type="http://schemas.openxmlformats.org/officeDocument/2006/relationships/image" Target="../media/image10.tif"/><Relationship Id="rId4" Type="http://schemas.openxmlformats.org/officeDocument/2006/relationships/image" Target="../media/image1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Mobilités rurales optimisation versus rentabilisation"/>
          <p:cNvSpPr txBox="1"/>
          <p:nvPr>
            <p:ph type="ctrTitle"/>
          </p:nvPr>
        </p:nvSpPr>
        <p:spPr>
          <a:xfrm>
            <a:off x="1270000" y="3856831"/>
            <a:ext cx="10464800" cy="2039938"/>
          </a:xfrm>
          <a:prstGeom prst="rect">
            <a:avLst/>
          </a:prstGeom>
        </p:spPr>
        <p:txBody>
          <a:bodyPr/>
          <a:lstStyle/>
          <a:p>
            <a:pPr defTabSz="554990">
              <a:defRPr sz="7600"/>
            </a:pPr>
            <a:r>
              <a:t>Mobilités rurales </a:t>
            </a:r>
            <a:r>
              <a:rPr sz="5130"/>
              <a:t>optimisation</a:t>
            </a:r>
            <a:r>
              <a:rPr sz="4750"/>
              <a:t> </a:t>
            </a:r>
            <a:r>
              <a:rPr i="1" sz="3420">
                <a:latin typeface="Helvetica Neue"/>
                <a:ea typeface="Helvetica Neue"/>
                <a:cs typeface="Helvetica Neue"/>
                <a:sym typeface="Helvetica Neue"/>
              </a:rPr>
              <a:t>versus</a:t>
            </a:r>
            <a:r>
              <a:rPr sz="4750"/>
              <a:t> </a:t>
            </a:r>
            <a:r>
              <a:rPr sz="5130"/>
              <a:t>rentabilisation</a:t>
            </a:r>
          </a:p>
        </p:txBody>
      </p:sp>
      <p:sp>
        <p:nvSpPr>
          <p:cNvPr id="120" name="Beatriz Villa…"/>
          <p:cNvSpPr txBox="1"/>
          <p:nvPr>
            <p:ph type="subTitle" sz="quarter" idx="1"/>
          </p:nvPr>
        </p:nvSpPr>
        <p:spPr>
          <a:xfrm>
            <a:off x="1270000" y="6951464"/>
            <a:ext cx="10464800" cy="1667272"/>
          </a:xfrm>
          <a:prstGeom prst="rect">
            <a:avLst/>
          </a:prstGeom>
        </p:spPr>
        <p:txBody>
          <a:bodyPr/>
          <a:lstStyle/>
          <a:p>
            <a:pPr defTabSz="303783">
              <a:defRPr sz="2548"/>
            </a:pPr>
            <a:r>
              <a:t>Beatriz Villa</a:t>
            </a:r>
          </a:p>
          <a:p>
            <a:pPr defTabSz="303783">
              <a:defRPr sz="2548"/>
            </a:pPr>
            <a:r>
              <a:t>Laboratoire LIDILEM</a:t>
            </a:r>
          </a:p>
          <a:p>
            <a:pPr defTabSz="303783">
              <a:defRPr sz="2548"/>
            </a:pPr>
            <a:r>
              <a:t>Université Grenoble Alpes</a:t>
            </a:r>
          </a:p>
          <a:p>
            <a:pPr defTabSz="303783">
              <a:defRPr sz="2548"/>
            </a:pPr>
            <a:r>
              <a:t>Le 24 novembre 2017</a:t>
            </a:r>
          </a:p>
        </p:txBody>
      </p:sp>
      <p:pic>
        <p:nvPicPr>
          <p:cNvPr id="121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8200" y="808566"/>
            <a:ext cx="3251200" cy="889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072716" y="135466"/>
            <a:ext cx="6210301" cy="2235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-54498"/>
            <a:ext cx="13004801" cy="6687596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32316" y="6566830"/>
            <a:ext cx="2692277" cy="207940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531448" y="6603231"/>
            <a:ext cx="1941904" cy="75571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3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098740" y="6491816"/>
            <a:ext cx="1676087" cy="66655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639295"/>
            <a:ext cx="13004800" cy="64750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20021" y="-4117"/>
            <a:ext cx="7321376" cy="9761834"/>
          </a:xfrm>
          <a:prstGeom prst="rect">
            <a:avLst/>
          </a:prstGeom>
          <a:ln w="12700">
            <a:miter lim="400000"/>
          </a:ln>
        </p:spPr>
      </p:pic>
      <p:sp>
        <p:nvSpPr>
          <p:cNvPr id="158" name="MERCI"/>
          <p:cNvSpPr txBox="1"/>
          <p:nvPr/>
        </p:nvSpPr>
        <p:spPr>
          <a:xfrm>
            <a:off x="7657904" y="4375660"/>
            <a:ext cx="5033164" cy="10022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6000">
                <a:latin typeface="Big Caslon"/>
                <a:ea typeface="Big Caslon"/>
                <a:cs typeface="Big Caslon"/>
                <a:sym typeface="Big Caslon"/>
              </a:defRPr>
            </a:lvl1pPr>
          </a:lstStyle>
          <a:p>
            <a:pPr/>
            <a:r>
              <a:t>MERCI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607985" y="-159441"/>
            <a:ext cx="14220770" cy="1007248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88" y="1424437"/>
            <a:ext cx="12793373" cy="69047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2731" y="1652356"/>
            <a:ext cx="7347071" cy="73632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9050866" y="1420283"/>
            <a:ext cx="3251201" cy="3238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0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887883" y="4620683"/>
            <a:ext cx="1612901" cy="1104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Imagen" descr="Imagen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889250" y="224366"/>
            <a:ext cx="7226300" cy="7366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" y="6229537"/>
            <a:ext cx="13004801" cy="3559859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n" descr="Imagen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83169" y="203200"/>
            <a:ext cx="4301498" cy="5735331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Imagen" descr="Imagen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81817" y="1064265"/>
            <a:ext cx="7950201" cy="4013201"/>
          </a:xfrm>
          <a:prstGeom prst="rect">
            <a:avLst/>
          </a:prstGeom>
          <a:ln w="12700">
            <a:miter lim="400000"/>
          </a:ln>
        </p:spPr>
      </p:pic>
      <p:sp>
        <p:nvSpPr>
          <p:cNvPr id="136" name="Groupe des artisans céramistes"/>
          <p:cNvSpPr txBox="1"/>
          <p:nvPr/>
        </p:nvSpPr>
        <p:spPr>
          <a:xfrm>
            <a:off x="1117850" y="5016784"/>
            <a:ext cx="6078135" cy="414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100">
                <a:latin typeface="Big Caslon"/>
                <a:ea typeface="Big Caslon"/>
                <a:cs typeface="Big Caslon"/>
                <a:sym typeface="Big Caslon"/>
              </a:defRPr>
            </a:lvl1pPr>
          </a:lstStyle>
          <a:p>
            <a:pPr/>
            <a:r>
              <a:t>Groupe des artisans céramistes</a:t>
            </a:r>
          </a:p>
        </p:txBody>
      </p:sp>
      <p:sp>
        <p:nvSpPr>
          <p:cNvPr id="137" name="Groupe des petits producteurs agricoles"/>
          <p:cNvSpPr txBox="1"/>
          <p:nvPr/>
        </p:nvSpPr>
        <p:spPr>
          <a:xfrm>
            <a:off x="7594850" y="5871917"/>
            <a:ext cx="6078135" cy="4142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2100">
                <a:latin typeface="Big Caslon"/>
                <a:ea typeface="Big Caslon"/>
                <a:cs typeface="Big Caslon"/>
                <a:sym typeface="Big Caslon"/>
              </a:defRPr>
            </a:lvl1pPr>
          </a:lstStyle>
          <a:p>
            <a:pPr/>
            <a:r>
              <a:t>Groupe des petits producteurs agricoles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950" y="1593850"/>
            <a:ext cx="12788900" cy="7175500"/>
          </a:xfrm>
          <a:prstGeom prst="rect">
            <a:avLst/>
          </a:prstGeom>
          <a:ln w="12700">
            <a:miter lim="400000"/>
          </a:ln>
        </p:spPr>
      </p:pic>
      <p:sp>
        <p:nvSpPr>
          <p:cNvPr id="140" name="Motivations des groupes"/>
          <p:cNvSpPr txBox="1"/>
          <p:nvPr/>
        </p:nvSpPr>
        <p:spPr>
          <a:xfrm>
            <a:off x="3463332" y="459542"/>
            <a:ext cx="6078136" cy="68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900">
                <a:latin typeface="Big Caslon"/>
                <a:ea typeface="Big Caslon"/>
                <a:cs typeface="Big Caslon"/>
                <a:sym typeface="Big Caslon"/>
              </a:defRPr>
            </a:lvl1pPr>
          </a:lstStyle>
          <a:p>
            <a:pPr/>
            <a:r>
              <a:t>Motivations des groupes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577" y="-37867"/>
            <a:ext cx="13077954" cy="7446298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Processus acquisitionnels"/>
          <p:cNvSpPr txBox="1"/>
          <p:nvPr/>
        </p:nvSpPr>
        <p:spPr>
          <a:xfrm>
            <a:off x="3463332" y="8096475"/>
            <a:ext cx="6078136" cy="6895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900">
                <a:latin typeface="Big Caslon"/>
                <a:ea typeface="Big Caslon"/>
                <a:cs typeface="Big Caslon"/>
                <a:sym typeface="Big Caslon"/>
              </a:defRPr>
            </a:lvl1pPr>
          </a:lstStyle>
          <a:p>
            <a:pPr/>
            <a:r>
              <a:t>Processus acquisitionnels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6494" y="-45084"/>
            <a:ext cx="13077788" cy="8452853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Processus acquisitionnels"/>
          <p:cNvSpPr txBox="1"/>
          <p:nvPr/>
        </p:nvSpPr>
        <p:spPr>
          <a:xfrm>
            <a:off x="3463332" y="8672209"/>
            <a:ext cx="6078136" cy="6895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b="0" sz="3900">
                <a:latin typeface="Big Caslon"/>
                <a:ea typeface="Big Caslon"/>
                <a:cs typeface="Big Caslon"/>
                <a:sym typeface="Big Caslon"/>
              </a:defRPr>
            </a:lvl1pPr>
          </a:lstStyle>
          <a:p>
            <a:pPr/>
            <a:r>
              <a:t>Processus acquisitionnels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Imagen" descr="Imagen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9715" y="-118278"/>
            <a:ext cx="13423143" cy="988782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1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